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5" r:id="rId1"/>
  </p:sldMasterIdLst>
  <p:notesMasterIdLst>
    <p:notesMasterId r:id="rId10"/>
  </p:notesMasterIdLst>
  <p:sldIdLst>
    <p:sldId id="256" r:id="rId2"/>
    <p:sldId id="263" r:id="rId3"/>
    <p:sldId id="315" r:id="rId4"/>
    <p:sldId id="316" r:id="rId5"/>
    <p:sldId id="318" r:id="rId6"/>
    <p:sldId id="323" r:id="rId7"/>
    <p:sldId id="324" r:id="rId8"/>
    <p:sldId id="322" r:id="rId9"/>
  </p:sldIdLst>
  <p:sldSz cx="9144000" cy="5143500" type="screen16x9"/>
  <p:notesSz cx="6858000" cy="9144000"/>
  <p:embeddedFontLst>
    <p:embeddedFont>
      <p:font typeface="Commissioner" panose="020B0604020202020204" charset="0"/>
      <p:regular r:id="rId11"/>
      <p:bold r:id="rId12"/>
    </p:embeddedFont>
    <p:embeddedFont>
      <p:font typeface="Golos Text" panose="020B0604020202020204" charset="0"/>
      <p:regular r:id="rId13"/>
      <p:bold r:id="rId14"/>
    </p:embeddedFont>
    <p:embeddedFont>
      <p:font typeface="Tahoma" panose="020B0604030504040204" pitchFamily="34" charset="0"/>
      <p:regular r:id="rId15"/>
      <p:bold r:id="rId1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1B3237-AE0F-4E82-8480-FCBDF28F2D84}">
  <a:tblStyle styleId="{5C1B3237-AE0F-4E82-8480-FCBDF28F2D8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notesMaster" Target="notesMasters/notesMaster1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2747bfd1ede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2747bfd1ede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13e1fc50fc5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13e1fc50fc5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1336d459b97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1336d459b97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35821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g1336d459b97_0_3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5" name="Google Shape;655;g1336d459b97_0_3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66980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g1336d459b97_0_3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5" name="Google Shape;655;g1336d459b97_0_3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05773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3225" y="1332200"/>
            <a:ext cx="5004900" cy="190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700"/>
              <a:buNone/>
              <a:defRPr sz="3600"/>
            </a:lvl1pPr>
            <a:lvl2pPr lvl="1" algn="l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2pPr>
            <a:lvl3pPr lvl="2" algn="l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3pPr>
            <a:lvl4pPr lvl="3" algn="l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4pPr>
            <a:lvl5pPr lvl="4" algn="l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5pPr>
            <a:lvl6pPr lvl="5" algn="l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6pPr>
            <a:lvl7pPr lvl="6" algn="l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7pPr>
            <a:lvl8pPr lvl="7" algn="l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8pPr>
            <a:lvl9pPr lvl="8" algn="l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3225" y="3315975"/>
            <a:ext cx="5004900" cy="42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55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8291100" y="0"/>
            <a:ext cx="8529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-55375" y="539500"/>
            <a:ext cx="9199350" cy="4604000"/>
            <a:chOff x="-55375" y="539500"/>
            <a:chExt cx="9199350" cy="4604000"/>
          </a:xfrm>
        </p:grpSpPr>
        <p:cxnSp>
          <p:nvCxnSpPr>
            <p:cNvPr id="13" name="Google Shape;13;p2"/>
            <p:cNvCxnSpPr/>
            <p:nvPr/>
          </p:nvCxnSpPr>
          <p:spPr>
            <a:xfrm>
              <a:off x="-55375" y="4608575"/>
              <a:ext cx="4870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" name="Google Shape;14;p2"/>
            <p:cNvCxnSpPr/>
            <p:nvPr/>
          </p:nvCxnSpPr>
          <p:spPr>
            <a:xfrm>
              <a:off x="4751675" y="539500"/>
              <a:ext cx="4392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" name="Google Shape;15;p2"/>
            <p:cNvCxnSpPr/>
            <p:nvPr/>
          </p:nvCxnSpPr>
          <p:spPr>
            <a:xfrm rot="10800000">
              <a:off x="8430775" y="805200"/>
              <a:ext cx="0" cy="4338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1512075" y="2036300"/>
            <a:ext cx="3205200" cy="147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500"/>
              <a:buNone/>
              <a:defRPr sz="4200"/>
            </a:lvl1pPr>
            <a:lvl2pPr lvl="1" algn="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algn="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algn="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algn="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algn="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algn="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algn="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algn="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title" idx="2" hasCustomPrompt="1"/>
          </p:nvPr>
        </p:nvSpPr>
        <p:spPr>
          <a:xfrm>
            <a:off x="1512075" y="1012500"/>
            <a:ext cx="1076100" cy="870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53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1"/>
          </p:nvPr>
        </p:nvSpPr>
        <p:spPr>
          <a:xfrm>
            <a:off x="1512075" y="3573275"/>
            <a:ext cx="3205200" cy="6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550"/>
            </a:lvl1pPr>
            <a:lvl2pPr lvl="1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2pPr>
            <a:lvl3pPr lvl="2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3pPr>
            <a:lvl4pPr lvl="3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4pPr>
            <a:lvl5pPr lvl="4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5pPr>
            <a:lvl6pPr lvl="5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6pPr>
            <a:lvl7pPr lvl="6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7pPr>
            <a:lvl8pPr lvl="7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8pPr>
            <a:lvl9pPr lvl="8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9pPr>
          </a:lstStyle>
          <a:p>
            <a:endParaRPr/>
          </a:p>
        </p:txBody>
      </p:sp>
      <p:sp>
        <p:nvSpPr>
          <p:cNvPr id="20" name="Google Shape;20;p3"/>
          <p:cNvSpPr/>
          <p:nvPr/>
        </p:nvSpPr>
        <p:spPr>
          <a:xfrm>
            <a:off x="8291100" y="0"/>
            <a:ext cx="8529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1" name="Google Shape;21;p3"/>
          <p:cNvCxnSpPr/>
          <p:nvPr/>
        </p:nvCxnSpPr>
        <p:spPr>
          <a:xfrm>
            <a:off x="4273200" y="4876025"/>
            <a:ext cx="4870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11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1"/>
          <p:cNvSpPr txBox="1">
            <a:spLocks noGrp="1"/>
          </p:cNvSpPr>
          <p:nvPr>
            <p:ph type="body" idx="1"/>
          </p:nvPr>
        </p:nvSpPr>
        <p:spPr>
          <a:xfrm>
            <a:off x="1691100" y="1759300"/>
            <a:ext cx="5761800" cy="209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Display"/>
              <a:buChar char="■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ed Hat Display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ed Hat Display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ed Hat Display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ed Hat Display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ed Hat Display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ed Hat Display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ed Hat Display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Red Hat Display"/>
              <a:buChar char="■"/>
              <a:defRPr/>
            </a:lvl9pPr>
          </a:lstStyle>
          <a:p>
            <a:endParaRPr/>
          </a:p>
        </p:txBody>
      </p:sp>
      <p:sp>
        <p:nvSpPr>
          <p:cNvPr id="143" name="Google Shape;143;p21"/>
          <p:cNvSpPr txBox="1">
            <a:spLocks noGrp="1"/>
          </p:cNvSpPr>
          <p:nvPr>
            <p:ph type="title"/>
          </p:nvPr>
        </p:nvSpPr>
        <p:spPr>
          <a:xfrm>
            <a:off x="713225" y="470650"/>
            <a:ext cx="7717500" cy="54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21"/>
          <p:cNvSpPr/>
          <p:nvPr/>
        </p:nvSpPr>
        <p:spPr>
          <a:xfrm flipH="1">
            <a:off x="0" y="4875900"/>
            <a:ext cx="9144000" cy="267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5" name="Google Shape;145;p21"/>
          <p:cNvGrpSpPr/>
          <p:nvPr/>
        </p:nvGrpSpPr>
        <p:grpSpPr>
          <a:xfrm>
            <a:off x="276825" y="267475"/>
            <a:ext cx="8860200" cy="4876025"/>
            <a:chOff x="276825" y="267475"/>
            <a:chExt cx="8860200" cy="4876025"/>
          </a:xfrm>
        </p:grpSpPr>
        <p:cxnSp>
          <p:nvCxnSpPr>
            <p:cNvPr id="146" name="Google Shape;146;p21"/>
            <p:cNvCxnSpPr/>
            <p:nvPr/>
          </p:nvCxnSpPr>
          <p:spPr>
            <a:xfrm rot="10800000">
              <a:off x="276825" y="2571900"/>
              <a:ext cx="0" cy="2571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7" name="Google Shape;147;p21"/>
            <p:cNvCxnSpPr/>
            <p:nvPr/>
          </p:nvCxnSpPr>
          <p:spPr>
            <a:xfrm>
              <a:off x="4565025" y="267475"/>
              <a:ext cx="45720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2_1_1_1_1_1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2"/>
          <p:cNvSpPr txBox="1">
            <a:spLocks noGrp="1"/>
          </p:cNvSpPr>
          <p:nvPr>
            <p:ph type="title"/>
          </p:nvPr>
        </p:nvSpPr>
        <p:spPr>
          <a:xfrm>
            <a:off x="948325" y="1409875"/>
            <a:ext cx="4863300" cy="6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22"/>
          <p:cNvSpPr txBox="1">
            <a:spLocks noGrp="1"/>
          </p:cNvSpPr>
          <p:nvPr>
            <p:ph type="subTitle" idx="1"/>
          </p:nvPr>
        </p:nvSpPr>
        <p:spPr>
          <a:xfrm>
            <a:off x="948325" y="2172700"/>
            <a:ext cx="4863300" cy="151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51" name="Google Shape;151;p22"/>
          <p:cNvSpPr/>
          <p:nvPr/>
        </p:nvSpPr>
        <p:spPr>
          <a:xfrm rot="10800000" flipH="1">
            <a:off x="8291100" y="0"/>
            <a:ext cx="8529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2" name="Google Shape;152;p22"/>
          <p:cNvGrpSpPr/>
          <p:nvPr/>
        </p:nvGrpSpPr>
        <p:grpSpPr>
          <a:xfrm rot="10800000" flipH="1">
            <a:off x="-55375" y="0"/>
            <a:ext cx="9199250" cy="4604000"/>
            <a:chOff x="-55375" y="539500"/>
            <a:chExt cx="9199250" cy="4604000"/>
          </a:xfrm>
        </p:grpSpPr>
        <p:cxnSp>
          <p:nvCxnSpPr>
            <p:cNvPr id="153" name="Google Shape;153;p22"/>
            <p:cNvCxnSpPr/>
            <p:nvPr/>
          </p:nvCxnSpPr>
          <p:spPr>
            <a:xfrm>
              <a:off x="-55375" y="4608575"/>
              <a:ext cx="45717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4" name="Google Shape;154;p22"/>
            <p:cNvCxnSpPr/>
            <p:nvPr/>
          </p:nvCxnSpPr>
          <p:spPr>
            <a:xfrm>
              <a:off x="4585075" y="539500"/>
              <a:ext cx="4558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5" name="Google Shape;155;p22"/>
            <p:cNvCxnSpPr/>
            <p:nvPr/>
          </p:nvCxnSpPr>
          <p:spPr>
            <a:xfrm rot="10800000">
              <a:off x="8430775" y="805200"/>
              <a:ext cx="0" cy="4338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2_1_1_1_1_1_1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3"/>
          <p:cNvSpPr txBox="1">
            <a:spLocks noGrp="1"/>
          </p:cNvSpPr>
          <p:nvPr>
            <p:ph type="title"/>
          </p:nvPr>
        </p:nvSpPr>
        <p:spPr>
          <a:xfrm>
            <a:off x="1262175" y="1405950"/>
            <a:ext cx="2630100" cy="113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23"/>
          <p:cNvSpPr txBox="1">
            <a:spLocks noGrp="1"/>
          </p:cNvSpPr>
          <p:nvPr>
            <p:ph type="subTitle" idx="1"/>
          </p:nvPr>
        </p:nvSpPr>
        <p:spPr>
          <a:xfrm>
            <a:off x="1262175" y="2545038"/>
            <a:ext cx="2630100" cy="114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23"/>
          <p:cNvSpPr/>
          <p:nvPr/>
        </p:nvSpPr>
        <p:spPr>
          <a:xfrm rot="10800000">
            <a:off x="125" y="0"/>
            <a:ext cx="7167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0" name="Google Shape;160;p23"/>
          <p:cNvGrpSpPr/>
          <p:nvPr/>
        </p:nvGrpSpPr>
        <p:grpSpPr>
          <a:xfrm rot="10800000">
            <a:off x="0" y="363100"/>
            <a:ext cx="8860200" cy="4780400"/>
            <a:chOff x="283800" y="0"/>
            <a:chExt cx="8860200" cy="4780400"/>
          </a:xfrm>
        </p:grpSpPr>
        <p:cxnSp>
          <p:nvCxnSpPr>
            <p:cNvPr id="161" name="Google Shape;161;p23"/>
            <p:cNvCxnSpPr/>
            <p:nvPr/>
          </p:nvCxnSpPr>
          <p:spPr>
            <a:xfrm>
              <a:off x="4273200" y="4780400"/>
              <a:ext cx="4870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2" name="Google Shape;162;p23"/>
            <p:cNvCxnSpPr/>
            <p:nvPr/>
          </p:nvCxnSpPr>
          <p:spPr>
            <a:xfrm rot="10800000">
              <a:off x="283800" y="0"/>
              <a:ext cx="0" cy="4131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5" name="Google Shape;265;p33"/>
          <p:cNvCxnSpPr/>
          <p:nvPr/>
        </p:nvCxnSpPr>
        <p:spPr>
          <a:xfrm rot="10800000">
            <a:off x="9002100" y="-100"/>
            <a:ext cx="0" cy="2652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6" name="Google Shape;266;p33"/>
          <p:cNvSpPr/>
          <p:nvPr/>
        </p:nvSpPr>
        <p:spPr>
          <a:xfrm>
            <a:off x="8291100" y="0"/>
            <a:ext cx="8529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67" name="Google Shape;267;p33"/>
          <p:cNvCxnSpPr/>
          <p:nvPr/>
        </p:nvCxnSpPr>
        <p:spPr>
          <a:xfrm>
            <a:off x="4273200" y="4876025"/>
            <a:ext cx="4870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8" name="Google Shape;268;p33"/>
          <p:cNvCxnSpPr/>
          <p:nvPr/>
        </p:nvCxnSpPr>
        <p:spPr>
          <a:xfrm rot="10800000">
            <a:off x="711250" y="0"/>
            <a:ext cx="0" cy="4131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0"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4"/>
          <p:cNvSpPr/>
          <p:nvPr/>
        </p:nvSpPr>
        <p:spPr>
          <a:xfrm rot="10800000">
            <a:off x="125" y="0"/>
            <a:ext cx="7167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1" name="Google Shape;271;p34"/>
          <p:cNvGrpSpPr/>
          <p:nvPr/>
        </p:nvGrpSpPr>
        <p:grpSpPr>
          <a:xfrm rot="10800000">
            <a:off x="0" y="363100"/>
            <a:ext cx="8860200" cy="4780400"/>
            <a:chOff x="283800" y="0"/>
            <a:chExt cx="8860200" cy="4780400"/>
          </a:xfrm>
        </p:grpSpPr>
        <p:cxnSp>
          <p:nvCxnSpPr>
            <p:cNvPr id="272" name="Google Shape;272;p34"/>
            <p:cNvCxnSpPr/>
            <p:nvPr/>
          </p:nvCxnSpPr>
          <p:spPr>
            <a:xfrm>
              <a:off x="4273200" y="4780400"/>
              <a:ext cx="4870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3" name="Google Shape;273;p34"/>
            <p:cNvCxnSpPr/>
            <p:nvPr/>
          </p:nvCxnSpPr>
          <p:spPr>
            <a:xfrm rot="10800000">
              <a:off x="283800" y="0"/>
              <a:ext cx="0" cy="4131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70650"/>
            <a:ext cx="7717500" cy="54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Golos Text"/>
              <a:buNone/>
              <a:defRPr sz="31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Golos Text"/>
              <a:buNone/>
              <a:defRPr sz="31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Golos Text"/>
              <a:buNone/>
              <a:defRPr sz="31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Golos Text"/>
              <a:buNone/>
              <a:defRPr sz="31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Golos Text"/>
              <a:buNone/>
              <a:defRPr sz="31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Golos Text"/>
              <a:buNone/>
              <a:defRPr sz="31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Golos Text"/>
              <a:buNone/>
              <a:defRPr sz="31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Golos Text"/>
              <a:buNone/>
              <a:defRPr sz="31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Golos Text"/>
              <a:buNone/>
              <a:defRPr sz="31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297400"/>
            <a:ext cx="7717500" cy="32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missioner"/>
              <a:buChar char="●"/>
              <a:defRPr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missioner"/>
              <a:buChar char="○"/>
              <a:defRPr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missioner"/>
              <a:buChar char="■"/>
              <a:defRPr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missioner"/>
              <a:buChar char="●"/>
              <a:defRPr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missioner"/>
              <a:buChar char="○"/>
              <a:defRPr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missioner"/>
              <a:buChar char="■"/>
              <a:defRPr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missioner"/>
              <a:buChar char="●"/>
              <a:defRPr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missioner"/>
              <a:buChar char="○"/>
              <a:defRPr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ommissioner"/>
              <a:buChar char="■"/>
              <a:defRPr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8" r:id="rId3"/>
    <p:sldLayoutId id="2147483667" r:id="rId4"/>
    <p:sldLayoutId id="2147483668" r:id="rId5"/>
    <p:sldLayoutId id="2147483669" r:id="rId6"/>
    <p:sldLayoutId id="2147483679" r:id="rId7"/>
    <p:sldLayoutId id="2147483680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1"/>
          <p:cNvSpPr txBox="1">
            <a:spLocks noGrp="1"/>
          </p:cNvSpPr>
          <p:nvPr>
            <p:ph type="ctrTitle"/>
          </p:nvPr>
        </p:nvSpPr>
        <p:spPr>
          <a:xfrm>
            <a:off x="713225" y="1332200"/>
            <a:ext cx="5004900" cy="190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" sz="4100" dirty="0"/>
            </a:br>
            <a:br>
              <a:rPr lang="en" sz="4100" dirty="0"/>
            </a:br>
            <a:r>
              <a:rPr lang="en" sz="4100" dirty="0"/>
              <a:t>Share BIll</a:t>
            </a:r>
            <a:endParaRPr dirty="0"/>
          </a:p>
        </p:txBody>
      </p:sp>
      <p:sp>
        <p:nvSpPr>
          <p:cNvPr id="291" name="Google Shape;291;p41"/>
          <p:cNvSpPr txBox="1">
            <a:spLocks noGrp="1"/>
          </p:cNvSpPr>
          <p:nvPr>
            <p:ph type="subTitle" idx="1"/>
          </p:nvPr>
        </p:nvSpPr>
        <p:spPr>
          <a:xfrm>
            <a:off x="713225" y="3315975"/>
            <a:ext cx="5004900" cy="42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Divida contas com facilidade!</a:t>
            </a:r>
            <a:endParaRPr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69F2980-8616-2DEE-566C-ACB4C4C7A4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1581" y="583292"/>
            <a:ext cx="4533087" cy="3399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48"/>
          <p:cNvSpPr txBox="1">
            <a:spLocks noGrp="1"/>
          </p:cNvSpPr>
          <p:nvPr>
            <p:ph type="body" idx="1"/>
          </p:nvPr>
        </p:nvSpPr>
        <p:spPr>
          <a:xfrm>
            <a:off x="560392" y="616631"/>
            <a:ext cx="4513054" cy="36604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 algn="just">
              <a:lnSpc>
                <a:spcPct val="150000"/>
              </a:lnSpc>
              <a:spcAft>
                <a:spcPts val="600"/>
              </a:spcAft>
              <a:buNone/>
            </a:pPr>
            <a:r>
              <a:rPr lang="pt-PT" sz="4800" b="1" i="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Share Bill</a:t>
            </a:r>
            <a:r>
              <a:rPr lang="pt-PT" sz="1100" b="1" i="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pt-PT" b="0" i="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é um aplicativo projetado para ajudar os utilizadores a administrar as suas finanças pessoais e em grupo. Ele oferece ferramentas para criar orçamentos, acompanhar despesas, estabelecer metas de poupança, gerir dívidas e obter </a:t>
            </a:r>
            <a:r>
              <a:rPr lang="pt-PT" b="0" i="1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insights</a:t>
            </a:r>
            <a:r>
              <a:rPr lang="pt-PT" b="0" i="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financeiros. Além disso, simplifica a organização financeira em grupo e ajuda a evitar conflitos relacionados a dinheiro.</a:t>
            </a:r>
            <a:endParaRPr lang="pt-PT" dirty="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6150" name="Picture 6">
            <a:extLst>
              <a:ext uri="{FF2B5EF4-FFF2-40B4-BE49-F238E27FC236}">
                <a16:creationId xmlns:a16="http://schemas.microsoft.com/office/drawing/2014/main" id="{BA781DE6-CAEC-A31F-E222-D5ED299829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663380" y="814452"/>
            <a:ext cx="3038166" cy="3462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2" name="Google Shape;332;p45"/>
          <p:cNvGrpSpPr/>
          <p:nvPr/>
        </p:nvGrpSpPr>
        <p:grpSpPr>
          <a:xfrm>
            <a:off x="0" y="0"/>
            <a:ext cx="3746090" cy="4131000"/>
            <a:chOff x="0" y="0"/>
            <a:chExt cx="2473800" cy="4131000"/>
          </a:xfrm>
        </p:grpSpPr>
        <p:sp>
          <p:nvSpPr>
            <p:cNvPr id="333" name="Google Shape;333;p45"/>
            <p:cNvSpPr/>
            <p:nvPr/>
          </p:nvSpPr>
          <p:spPr>
            <a:xfrm>
              <a:off x="0" y="1012500"/>
              <a:ext cx="2473800" cy="870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cxnSp>
          <p:nvCxnSpPr>
            <p:cNvPr id="334" name="Google Shape;334;p45"/>
            <p:cNvCxnSpPr/>
            <p:nvPr/>
          </p:nvCxnSpPr>
          <p:spPr>
            <a:xfrm rot="10800000">
              <a:off x="711250" y="0"/>
              <a:ext cx="0" cy="4131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35" name="Google Shape;335;p45"/>
          <p:cNvSpPr txBox="1">
            <a:spLocks noGrp="1"/>
          </p:cNvSpPr>
          <p:nvPr>
            <p:ph type="title"/>
          </p:nvPr>
        </p:nvSpPr>
        <p:spPr>
          <a:xfrm>
            <a:off x="1259939" y="1023800"/>
            <a:ext cx="2686299" cy="8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Mockups</a:t>
            </a:r>
            <a:endParaRPr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0BB5176A-363A-D615-F24C-1F81126CB2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9608" y="898817"/>
            <a:ext cx="1472439" cy="323218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perspectiveHeroicExtremeLeftFacing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9223048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E1AB124C-8157-DD17-B429-8828947851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4884" y="1045195"/>
            <a:ext cx="1498634" cy="325658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5ED888DC-2CE8-C63C-78DC-E2FD343164B0}"/>
              </a:ext>
            </a:extLst>
          </p:cNvPr>
          <p:cNvSpPr txBox="1"/>
          <p:nvPr/>
        </p:nvSpPr>
        <p:spPr>
          <a:xfrm>
            <a:off x="1124884" y="737418"/>
            <a:ext cx="9185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Login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4BADCE5D-BE8A-899D-B01C-E3DBF5C274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6750" y="1045195"/>
            <a:ext cx="1498634" cy="325222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F656CFF7-24E1-5BCD-9D47-899C85181570}"/>
              </a:ext>
            </a:extLst>
          </p:cNvPr>
          <p:cNvSpPr txBox="1"/>
          <p:nvPr/>
        </p:nvSpPr>
        <p:spPr>
          <a:xfrm>
            <a:off x="2986750" y="737417"/>
            <a:ext cx="12705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Criar Conta</a:t>
            </a:r>
          </a:p>
        </p:txBody>
      </p:sp>
      <p:pic>
        <p:nvPicPr>
          <p:cNvPr id="4102" name="Picture 6">
            <a:extLst>
              <a:ext uri="{FF2B5EF4-FFF2-40B4-BE49-F238E27FC236}">
                <a16:creationId xmlns:a16="http://schemas.microsoft.com/office/drawing/2014/main" id="{B9637831-326E-0321-B0FF-9A28FFF1E2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6696" y="1040834"/>
            <a:ext cx="1500644" cy="325658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15B164F7-3FB6-D173-77A9-E5D7B54F7E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8562" y="1040833"/>
            <a:ext cx="1502655" cy="325658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933D4897-5835-BEE6-DE59-ADAD379F4C39}"/>
              </a:ext>
            </a:extLst>
          </p:cNvPr>
          <p:cNvSpPr txBox="1"/>
          <p:nvPr/>
        </p:nvSpPr>
        <p:spPr>
          <a:xfrm>
            <a:off x="4886696" y="737416"/>
            <a:ext cx="1575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Recuperar Conta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F13B9488-956B-78BA-9A43-6FFB291F8494}"/>
              </a:ext>
            </a:extLst>
          </p:cNvPr>
          <p:cNvSpPr txBox="1"/>
          <p:nvPr/>
        </p:nvSpPr>
        <p:spPr>
          <a:xfrm>
            <a:off x="6748562" y="728691"/>
            <a:ext cx="7534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Código</a:t>
            </a:r>
          </a:p>
        </p:txBody>
      </p:sp>
    </p:spTree>
    <p:extLst>
      <p:ext uri="{BB962C8B-B14F-4D97-AF65-F5344CB8AC3E}">
        <p14:creationId xmlns:p14="http://schemas.microsoft.com/office/powerpoint/2010/main" val="21454868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0">
            <a:extLst>
              <a:ext uri="{FF2B5EF4-FFF2-40B4-BE49-F238E27FC236}">
                <a16:creationId xmlns:a16="http://schemas.microsoft.com/office/drawing/2014/main" id="{4A501472-4D02-C2A2-1958-8C5E44F932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0315" y="1036468"/>
            <a:ext cx="1498629" cy="326095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9368AAFF-8B8E-A96D-1D4F-2D47423720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6657" y="1036468"/>
            <a:ext cx="1494603" cy="326095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3A113B3E-3B30-920D-33E5-407E8D24E6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6852" y="1036468"/>
            <a:ext cx="1494603" cy="325219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8B8381CB-D7DA-4EE8-16C5-8CFD7898C8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9168" y="1027707"/>
            <a:ext cx="1497623" cy="326095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D5CD8BEB-7B53-4185-492D-1AB6DD7705C2}"/>
              </a:ext>
            </a:extLst>
          </p:cNvPr>
          <p:cNvSpPr txBox="1"/>
          <p:nvPr/>
        </p:nvSpPr>
        <p:spPr>
          <a:xfrm>
            <a:off x="1120315" y="728691"/>
            <a:ext cx="9185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Amigos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DDC07A9D-1B28-1EB7-3F7E-88312D3F1DE9}"/>
              </a:ext>
            </a:extLst>
          </p:cNvPr>
          <p:cNvSpPr txBox="1"/>
          <p:nvPr/>
        </p:nvSpPr>
        <p:spPr>
          <a:xfrm>
            <a:off x="3006657" y="728691"/>
            <a:ext cx="9185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Grupos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B4454812-65B8-4581-D620-A6FEACF9F4B4}"/>
              </a:ext>
            </a:extLst>
          </p:cNvPr>
          <p:cNvSpPr txBox="1"/>
          <p:nvPr/>
        </p:nvSpPr>
        <p:spPr>
          <a:xfrm>
            <a:off x="4922826" y="728691"/>
            <a:ext cx="13441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Criar grupos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9F3F968E-69B1-35E4-274E-087224C5623B}"/>
              </a:ext>
            </a:extLst>
          </p:cNvPr>
          <p:cNvSpPr txBox="1"/>
          <p:nvPr/>
        </p:nvSpPr>
        <p:spPr>
          <a:xfrm>
            <a:off x="6809168" y="728691"/>
            <a:ext cx="13441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Atividades</a:t>
            </a:r>
          </a:p>
        </p:txBody>
      </p:sp>
    </p:spTree>
    <p:extLst>
      <p:ext uri="{BB962C8B-B14F-4D97-AF65-F5344CB8AC3E}">
        <p14:creationId xmlns:p14="http://schemas.microsoft.com/office/powerpoint/2010/main" val="35936608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BA66AD90-DAF9-027B-20F0-80A73FF15E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Personas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64F39496-F72A-0156-547C-B1E7BF7439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254" y="1324158"/>
            <a:ext cx="1322461" cy="1323788"/>
          </a:xfrm>
          <a:prstGeom prst="rect">
            <a:avLst/>
          </a:prstGeom>
        </p:spPr>
      </p:pic>
      <p:sp>
        <p:nvSpPr>
          <p:cNvPr id="5" name="Rectangle 2">
            <a:extLst>
              <a:ext uri="{FF2B5EF4-FFF2-40B4-BE49-F238E27FC236}">
                <a16:creationId xmlns:a16="http://schemas.microsoft.com/office/drawing/2014/main" id="{87FB98B5-47FB-3BA7-810E-D3A550B36B4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32084" y="2796579"/>
            <a:ext cx="2739853" cy="7294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139700" indent="0" algn="ctr">
              <a:buNone/>
            </a:pPr>
            <a:r>
              <a:rPr lang="pt-PT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João Martins</a:t>
            </a:r>
          </a:p>
          <a:p>
            <a:pPr marL="139700" indent="0" algn="ctr">
              <a:buNone/>
            </a:pPr>
            <a:r>
              <a:rPr lang="pt-PT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Idade:28</a:t>
            </a:r>
          </a:p>
          <a:p>
            <a:pPr marL="139700" indent="0" algn="ctr">
              <a:buNone/>
            </a:pPr>
            <a:r>
              <a:rPr lang="pt-PT" sz="1200" b="0" i="0" dirty="0">
                <a:solidFill>
                  <a:srgbClr val="000000"/>
                </a:solidFill>
                <a:effectLst/>
              </a:rPr>
              <a:t>Profissão: Engenheiro informático:</a:t>
            </a:r>
            <a:endParaRPr lang="pt-PT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2400A1BB-7809-B791-6BE9-82BEC58F0DDF}"/>
              </a:ext>
            </a:extLst>
          </p:cNvPr>
          <p:cNvSpPr txBox="1"/>
          <p:nvPr/>
        </p:nvSpPr>
        <p:spPr>
          <a:xfrm>
            <a:off x="3377191" y="1525823"/>
            <a:ext cx="4666555" cy="1045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39700" marR="0" lvl="0" indent="0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DDDDD"/>
              </a:buClr>
              <a:buSzPts val="1400"/>
              <a:buFont typeface="Red Hat Display"/>
              <a:buNone/>
              <a:tabLst/>
              <a:defRPr/>
            </a:pPr>
            <a:r>
              <a:rPr lang="pt-PT" sz="11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Estilo de Vida:</a:t>
            </a:r>
            <a:br>
              <a:rPr lang="pt-PT" sz="1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pt-PT" sz="1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João vive com dois amigos num apartamento partilhado. Costumam dividir despesas como rendas, contas de eletricidade, internet e compras de supermercado. Ele gosta de ter tudo organizado e evitar conflitos sobre pagamentos atrasados.</a:t>
            </a:r>
            <a:endParaRPr kumimoji="0" lang="pt-PT" sz="1100" b="0" i="0" u="none" strike="noStrike" kern="0" cap="none" spc="0" normalizeH="0" baseline="0" noProof="0" dirty="0">
              <a:ln>
                <a:noFill/>
              </a:ln>
              <a:solidFill>
                <a:srgbClr val="0A0A0A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Commissioner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4CFF5FDD-5C53-244A-A127-5DFF856EA2D3}"/>
              </a:ext>
            </a:extLst>
          </p:cNvPr>
          <p:cNvSpPr txBox="1"/>
          <p:nvPr/>
        </p:nvSpPr>
        <p:spPr>
          <a:xfrm>
            <a:off x="3534937" y="2647946"/>
            <a:ext cx="4572000" cy="984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1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Objetivos:  </a:t>
            </a:r>
            <a:r>
              <a:rPr lang="pt-PT" sz="1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Ter uma plataforma simples para controlar e partilhar as despesas do apartamento.</a:t>
            </a:r>
          </a:p>
          <a:p>
            <a:r>
              <a:rPr lang="pt-PT" sz="1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Manter registos claros de quem pagou o quê e evitar discissões sobre quem deve dinheiro.</a:t>
            </a:r>
            <a:r>
              <a:rPr lang="pt-PT" sz="11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br>
              <a:rPr lang="pt-PT" dirty="0"/>
            </a:br>
            <a:endParaRPr lang="pt-PT" dirty="0"/>
          </a:p>
        </p:txBody>
      </p:sp>
      <p:sp>
        <p:nvSpPr>
          <p:cNvPr id="14" name="Rectangle 2">
            <a:extLst>
              <a:ext uri="{FF2B5EF4-FFF2-40B4-BE49-F238E27FC236}">
                <a16:creationId xmlns:a16="http://schemas.microsoft.com/office/drawing/2014/main" id="{108A3E0D-087E-45F5-F03E-D1FA362B57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77191" y="3520357"/>
            <a:ext cx="4453463" cy="9417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spcFirstLastPara="1"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Display"/>
              <a:buChar char="■"/>
              <a:defRPr sz="140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ed Hat Display"/>
              <a:buChar char="○"/>
              <a:defRPr sz="140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ed Hat Display"/>
              <a:buChar char="■"/>
              <a:defRPr sz="140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ed Hat Display"/>
              <a:buChar char="●"/>
              <a:defRPr sz="140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ed Hat Display"/>
              <a:buChar char="○"/>
              <a:defRPr sz="140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ed Hat Display"/>
              <a:buChar char="■"/>
              <a:defRPr sz="140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ed Hat Display"/>
              <a:buChar char="●"/>
              <a:defRPr sz="140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ed Hat Display"/>
              <a:buChar char="○"/>
              <a:defRPr sz="140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Red Hat Display"/>
              <a:buChar char="■"/>
              <a:defRPr sz="140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9pPr>
          </a:lstStyle>
          <a:p>
            <a:pPr marL="139700" indent="0">
              <a:buFont typeface="Red Hat Display"/>
              <a:buNone/>
            </a:pPr>
            <a:r>
              <a:rPr lang="pt-PT" sz="1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Frustrações: </a:t>
            </a:r>
          </a:p>
          <a:p>
            <a:pPr marL="139700" indent="0">
              <a:buFont typeface="Red Hat Display"/>
              <a:buNone/>
            </a:pPr>
            <a:r>
              <a:rPr lang="pt-PT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Amigos que esquecem pagar contas.</a:t>
            </a:r>
          </a:p>
          <a:p>
            <a:pPr marL="139700" indent="0">
              <a:buFont typeface="Red Hat Display"/>
              <a:buNone/>
            </a:pPr>
            <a:r>
              <a:rPr lang="pt-PT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Dificuldade em acompanhar varias transferências bancarias.</a:t>
            </a:r>
          </a:p>
          <a:p>
            <a:pPr marL="139700" indent="0" algn="ctr">
              <a:buFont typeface="Red Hat Display"/>
              <a:buNone/>
            </a:pPr>
            <a:endParaRPr lang="pt-PT" sz="12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57981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exto 1">
            <a:extLst>
              <a:ext uri="{FF2B5EF4-FFF2-40B4-BE49-F238E27FC236}">
                <a16:creationId xmlns:a16="http://schemas.microsoft.com/office/drawing/2014/main" id="{9C22E1F2-C7AA-C88F-B0A0-0B0B774AE5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-150626" y="3163675"/>
            <a:ext cx="3245173" cy="833828"/>
          </a:xfrm>
        </p:spPr>
        <p:txBody>
          <a:bodyPr/>
          <a:lstStyle/>
          <a:p>
            <a:pPr marL="139700" indent="0" algn="ctr">
              <a:buNone/>
            </a:pPr>
            <a:r>
              <a:rPr lang="pt-PT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Tomas Mendes</a:t>
            </a:r>
          </a:p>
          <a:p>
            <a:pPr marL="139700" indent="0" algn="ctr">
              <a:buNone/>
            </a:pPr>
            <a:r>
              <a:rPr lang="pt-PT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Idade: 35</a:t>
            </a:r>
          </a:p>
          <a:p>
            <a:pPr marL="139700" indent="0" algn="ctr">
              <a:buNone/>
            </a:pPr>
            <a:r>
              <a:rPr lang="pt-PT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Profissão: Medico 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9EF22F0B-483B-0E9F-233B-119354165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Personas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D39047AA-9F1F-6366-0D85-5A50CC48DC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161" y="745600"/>
            <a:ext cx="213360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E8A58055-5161-0B50-F673-B642831C02AD}"/>
              </a:ext>
            </a:extLst>
          </p:cNvPr>
          <p:cNvSpPr txBox="1"/>
          <p:nvPr/>
        </p:nvSpPr>
        <p:spPr>
          <a:xfrm>
            <a:off x="3094547" y="1369878"/>
            <a:ext cx="4646340" cy="938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1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Estilo de Vida:</a:t>
            </a:r>
            <a:br>
              <a:rPr lang="pt-PT" sz="1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pt-PT" sz="1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Tomas organiza eventos e viagens com grupos de amigos frequentemente. Nas viagens, dividem despesas como alojamento, refeições e atividades. Ela gosta de planear tudo ao pormenor, mas encontra dificuldades em recolher os pagamentos de todos.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7E94D7F0-D4D3-6976-5C0E-149EB7E519F5}"/>
              </a:ext>
            </a:extLst>
          </p:cNvPr>
          <p:cNvSpPr txBox="1"/>
          <p:nvPr/>
        </p:nvSpPr>
        <p:spPr>
          <a:xfrm>
            <a:off x="3161573" y="2308597"/>
            <a:ext cx="4646340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1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Objetivos:</a:t>
            </a:r>
            <a:br>
              <a:rPr lang="pt-PT" sz="1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pt-PT" sz="1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Facilitar a divisão das despesas de eventos e viagens.</a:t>
            </a:r>
          </a:p>
          <a:p>
            <a:r>
              <a:rPr lang="pt-PT" sz="1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Automatizar o cálculo de despesas individuais para evitar erros. 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6B2D042E-0F03-FA41-BCA5-A441E9EB3F59}"/>
              </a:ext>
            </a:extLst>
          </p:cNvPr>
          <p:cNvSpPr txBox="1"/>
          <p:nvPr/>
        </p:nvSpPr>
        <p:spPr>
          <a:xfrm>
            <a:off x="3161573" y="2987860"/>
            <a:ext cx="4646340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1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Frustrações:</a:t>
            </a:r>
          </a:p>
          <a:p>
            <a:r>
              <a:rPr lang="pt-PT" sz="1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Ter de pedir várias vezes aos amigos que paguem.</a:t>
            </a:r>
          </a:p>
          <a:p>
            <a:r>
              <a:rPr lang="pt-PT" sz="1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Falta de transparência da divisão de despesas. </a:t>
            </a:r>
          </a:p>
        </p:txBody>
      </p:sp>
    </p:spTree>
    <p:extLst>
      <p:ext uri="{BB962C8B-B14F-4D97-AF65-F5344CB8AC3E}">
        <p14:creationId xmlns:p14="http://schemas.microsoft.com/office/powerpoint/2010/main" val="1368246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B4A633E6-2E9C-2BE1-56F2-4C3FB9CB98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6957" y="430468"/>
            <a:ext cx="5710085" cy="4282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1806607"/>
      </p:ext>
    </p:extLst>
  </p:cSld>
  <p:clrMapOvr>
    <a:masterClrMapping/>
  </p:clrMapOvr>
</p:sld>
</file>

<file path=ppt/theme/theme1.xml><?xml version="1.0" encoding="utf-8"?>
<a:theme xmlns:a="http://schemas.openxmlformats.org/drawingml/2006/main" name="Formulating a Research Problem for University Students by Slidesgo">
  <a:themeElements>
    <a:clrScheme name="Simple Light">
      <a:dk1>
        <a:srgbClr val="0A0A0A"/>
      </a:dk1>
      <a:lt1>
        <a:srgbClr val="F9F9F9"/>
      </a:lt1>
      <a:dk2>
        <a:srgbClr val="DDDDDD"/>
      </a:dk2>
      <a:lt2>
        <a:srgbClr val="B3B4B3"/>
      </a:lt2>
      <a:accent1>
        <a:srgbClr val="878887"/>
      </a:accent1>
      <a:accent2>
        <a:srgbClr val="5F6160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A0A0A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241</TotalTime>
  <Words>280</Words>
  <Application>Microsoft Office PowerPoint</Application>
  <PresentationFormat>Apresentação no Ecrã (16:9)</PresentationFormat>
  <Paragraphs>32</Paragraphs>
  <Slides>8</Slides>
  <Notes>5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8</vt:i4>
      </vt:variant>
    </vt:vector>
  </HeadingPairs>
  <TitlesOfParts>
    <vt:vector size="14" baseType="lpstr">
      <vt:lpstr>Tahoma</vt:lpstr>
      <vt:lpstr>Arial</vt:lpstr>
      <vt:lpstr>Commissioner</vt:lpstr>
      <vt:lpstr>Red Hat Display</vt:lpstr>
      <vt:lpstr>Golos Text</vt:lpstr>
      <vt:lpstr>Formulating a Research Problem for University Students by Slidesgo</vt:lpstr>
      <vt:lpstr>  Share BIll</vt:lpstr>
      <vt:lpstr>Apresentação do PowerPoint</vt:lpstr>
      <vt:lpstr>Mockups</vt:lpstr>
      <vt:lpstr>Apresentação do PowerPoint</vt:lpstr>
      <vt:lpstr>Apresentação do PowerPoint</vt:lpstr>
      <vt:lpstr>Personas</vt:lpstr>
      <vt:lpstr>Personas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Share BIll</dc:title>
  <dc:creator>Utilizador</dc:creator>
  <cp:lastModifiedBy>Pedro Dias</cp:lastModifiedBy>
  <cp:revision>16</cp:revision>
  <dcterms:modified xsi:type="dcterms:W3CDTF">2024-11-28T14:41:58Z</dcterms:modified>
</cp:coreProperties>
</file>